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87" r:id="rId4"/>
    <p:sldId id="263" r:id="rId5"/>
    <p:sldId id="288" r:id="rId6"/>
    <p:sldId id="266" r:id="rId7"/>
    <p:sldId id="267" r:id="rId8"/>
    <p:sldId id="268" r:id="rId9"/>
    <p:sldId id="269" r:id="rId10"/>
    <p:sldId id="281" r:id="rId11"/>
    <p:sldId id="270" r:id="rId12"/>
    <p:sldId id="285" r:id="rId13"/>
    <p:sldId id="259" r:id="rId14"/>
    <p:sldId id="260" r:id="rId15"/>
    <p:sldId id="308" r:id="rId16"/>
    <p:sldId id="284" r:id="rId17"/>
    <p:sldId id="310" r:id="rId18"/>
    <p:sldId id="303" r:id="rId19"/>
    <p:sldId id="301" r:id="rId20"/>
    <p:sldId id="302" r:id="rId21"/>
    <p:sldId id="282" r:id="rId22"/>
    <p:sldId id="283" r:id="rId23"/>
    <p:sldId id="289" r:id="rId24"/>
    <p:sldId id="271" r:id="rId25"/>
    <p:sldId id="280" r:id="rId26"/>
    <p:sldId id="272" r:id="rId27"/>
    <p:sldId id="286" r:id="rId28"/>
    <p:sldId id="309" r:id="rId29"/>
    <p:sldId id="261" r:id="rId30"/>
    <p:sldId id="290" r:id="rId31"/>
    <p:sldId id="305" r:id="rId32"/>
    <p:sldId id="273" r:id="rId33"/>
    <p:sldId id="304" r:id="rId34"/>
    <p:sldId id="274" r:id="rId35"/>
    <p:sldId id="292" r:id="rId36"/>
    <p:sldId id="293" r:id="rId37"/>
    <p:sldId id="294" r:id="rId38"/>
    <p:sldId id="295" r:id="rId39"/>
    <p:sldId id="300" r:id="rId40"/>
    <p:sldId id="296" r:id="rId41"/>
    <p:sldId id="306" r:id="rId42"/>
    <p:sldId id="30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0135"/>
  </p:normalViewPr>
  <p:slideViewPr>
    <p:cSldViewPr snapToGrid="0">
      <p:cViewPr varScale="1">
        <p:scale>
          <a:sx n="49" d="100"/>
          <a:sy n="49" d="100"/>
        </p:scale>
        <p:origin x="208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DBCC-42A4-884A-A952-A03FD4D9EFFC}" type="datetimeFigureOut">
              <a:rPr lang="en-US" smtClean="0"/>
              <a:t>5/16/24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E006F-1D3B-8548-910E-FFE3A0E4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highlight>
                  <a:srgbClr val="FFFF00"/>
                </a:highlight>
              </a:rPr>
              <a:t>Initial Questions:  </a:t>
            </a:r>
            <a:r>
              <a:rPr lang="en-US" dirty="0"/>
              <a:t>Who has umpired a game of before? | Who hated it? | Who didn’t mind it? | Who hated it or didn’t mind it, but wanted to know a little more?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50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9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30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81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8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56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38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2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1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2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0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05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/>
              <a:t>Make into a game: </a:t>
            </a:r>
            <a:r>
              <a:rPr lang="en-US" sz="3600" dirty="0"/>
              <a:t>Last one to make the signal sits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63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58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8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70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2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19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501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17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999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61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73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67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67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2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53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823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755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2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4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7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006F-1D3B-8548-910E-FFE3A0E4ED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430B-B192-43C7-7604-05ABABC85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A4497-C86D-A19A-6B50-182B9DA3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280E5-7B81-1CF8-B429-505E1574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B150-178B-794C-BBB9-D116E6FE150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FE7A9-72F1-D734-6165-7FC4BE50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850E4-31A9-3DBA-80FC-F5460D2E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E14-D915-1A45-B458-6D3C2F5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2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55AA-40B3-6DDD-80BD-0A1CBAC0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46740-20E4-7AE7-C39E-57985C49F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2F0B2-870A-1E43-4859-C85F389B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B150-178B-794C-BBB9-D116E6FE150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7660-8D4B-6C0E-2877-13E89CB4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618C9-544C-BDE2-E7F8-12D8DC78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E14-D915-1A45-B458-6D3C2F5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2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F261C-A836-933E-0CF9-492C2D6B6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146E2-ACAD-C786-674E-1E1C5E650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0E084-D85F-32FB-7BC8-25984A36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B150-178B-794C-BBB9-D116E6FE150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8A5D-8841-F9A2-EDA5-51AAF19A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CF744-B4DC-1A44-D694-9A36A521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E14-D915-1A45-B458-6D3C2F5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B3CF-799C-9FD9-CA87-870FF406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1278-D57F-877A-E6B7-D2173F496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B27D6-C924-7387-267B-E7CDAB57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B150-178B-794C-BBB9-D116E6FE150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3F0A3-C237-DC3C-2FD3-6D9C2F90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E4A4-9DEE-9048-1F5F-F83A0F0C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E14-D915-1A45-B458-6D3C2F5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5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B4B8-F13A-01C7-9182-270EEFD5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3E56A-6B01-4771-39C0-0563431D0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FA5D4-8508-D1BB-E6F3-290121CB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B150-178B-794C-BBB9-D116E6FE150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A821A-4547-31DF-0C4A-F6A4F61F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71166-4569-C1AC-1A2C-DC90BCF4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E14-D915-1A45-B458-6D3C2F5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8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447A-1752-EF40-7460-690712DE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44CF-6BE2-6496-2B09-E6A4D4407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7D976-AFF6-9BFD-B18F-295C4D934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EB37-88AF-A45B-8574-B946415A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B150-178B-794C-BBB9-D116E6FE150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99784-9527-8593-1DDB-F8235ED2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5B219-D42C-4F41-0985-3127E58E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E14-D915-1A45-B458-6D3C2F5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7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46EF-9C67-ACF0-E517-6C2D43EF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0AD55-5B08-9DF3-1385-8C5A17295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7E3EE-CE5C-88C5-C3F6-4981D0356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971D6-9A03-4A98-3FAC-E133498ED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7DED7-9A27-0FD6-17FA-B211679E8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E726E-00D5-E4CC-A887-8DD727CE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B150-178B-794C-BBB9-D116E6FE150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C8007-D5DA-88B5-0031-770CBB5D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692642-DA0C-163C-EE9D-E8679DA1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E14-D915-1A45-B458-6D3C2F5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3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CFDA-EC3A-C1F6-EBF6-A213D974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30BFF-1365-7E36-97BF-742CA4F7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B150-178B-794C-BBB9-D116E6FE150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10944-8C7B-769C-0512-3ECAE359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58C6E-B64F-CF0D-D60D-7C77E0BB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E14-D915-1A45-B458-6D3C2F5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F4D31-0EE5-A7AF-D887-B7EC95FB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B150-178B-794C-BBB9-D116E6FE150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E1FAF-3810-340D-AE1E-4B49E307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5F480-1FE3-B46F-A573-2AA5EAED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E14-D915-1A45-B458-6D3C2F5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CC65-FD29-1304-A4D9-42AC89D8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46F9B-3AEC-73D2-7E50-019D7286A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D4F20-1029-3904-74C3-9DD43FDBD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BDFA4-25E4-00D0-3904-A1A63BAE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B150-178B-794C-BBB9-D116E6FE150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38A0A-2396-62E4-FEF9-99CD0CBF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171C5-71A1-611A-FD0F-A0886CE0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E14-D915-1A45-B458-6D3C2F5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00C5-9D57-4C99-3D90-C37E6C8E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29525-1E04-0BE7-E78C-7FABEECB1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58A79-8BBB-84DA-8349-A1D787D37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82C64-F732-0C2B-CAB1-D76D790C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B150-178B-794C-BBB9-D116E6FE150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6BA76-79E2-C276-C7A5-7FF3DAC3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2D66E-28A8-FFFE-61B8-732ADDC5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E14-D915-1A45-B458-6D3C2F5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07A57A-702D-7AA5-8979-AC3DFC63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F13C4-2D11-D51A-CB47-47B719270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1F192-ED61-8F94-F02E-84A30837C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8B150-178B-794C-BBB9-D116E6FE150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C15E-55CF-C514-C5C0-2B7D4A940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6D85-9076-4DA9-EEDB-D60BEEFD1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3E14-D915-1A45-B458-6D3C2F5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43.jpe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F1D4-4FC4-6556-46A9-61C602E3E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7B341-4916-E4B9-3593-E5A38C290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F423D-BC70-077A-81AE-D1C24AF2BC2B}"/>
              </a:ext>
            </a:extLst>
          </p:cNvPr>
          <p:cNvSpPr txBox="1"/>
          <p:nvPr/>
        </p:nvSpPr>
        <p:spPr>
          <a:xfrm>
            <a:off x="270456" y="4846292"/>
            <a:ext cx="11674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INTRODUCTION TO UMPIRING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98510-EDA2-66FC-412C-EA1F1ED1EF73}"/>
              </a:ext>
            </a:extLst>
          </p:cNvPr>
          <p:cNvSpPr txBox="1"/>
          <p:nvPr/>
        </p:nvSpPr>
        <p:spPr>
          <a:xfrm>
            <a:off x="2188819" y="6252392"/>
            <a:ext cx="7814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+mj-lt"/>
              </a:rPr>
              <a:t>A 60-minute crash course into umpiring Intermediate hockey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5D8D5E-2B32-A529-2EE6-6195CA15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354" y="6299019"/>
            <a:ext cx="729323" cy="33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557901-938D-8F8D-4B9D-F887BC866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150"/>
            <a:ext cx="12192000" cy="68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F61A4-77E0-E97A-A19F-47A84E83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3. TACKLES – Body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107" y="1718949"/>
            <a:ext cx="5378927" cy="4280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dirty="0"/>
              <a:t>Defenders must not tackle unless in a position to  play the ball </a:t>
            </a:r>
            <a:r>
              <a:rPr lang="en-US" sz="3600" b="1" dirty="0"/>
              <a:t>without body contact</a:t>
            </a:r>
            <a:r>
              <a:rPr lang="en-US" sz="36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b="1" dirty="0"/>
              <a:t>Sliding</a:t>
            </a:r>
            <a:r>
              <a:rPr lang="en-US" sz="3600" dirty="0"/>
              <a:t> and overly </a:t>
            </a:r>
            <a:r>
              <a:rPr lang="en-US" sz="3600" b="1" dirty="0"/>
              <a:t>physical</a:t>
            </a:r>
            <a:r>
              <a:rPr lang="en-US" sz="3600" dirty="0"/>
              <a:t> tackles are not allowed.</a:t>
            </a:r>
          </a:p>
        </p:txBody>
      </p:sp>
      <p:pic>
        <p:nvPicPr>
          <p:cNvPr id="4" name="Afbeelding 5" descr="duwen of ander lichamelijk contact">
            <a:extLst>
              <a:ext uri="{FF2B5EF4-FFF2-40B4-BE49-F238E27FC236}">
                <a16:creationId xmlns:a16="http://schemas.microsoft.com/office/drawing/2014/main" id="{A8B40423-A20B-DE93-23BD-158291EA27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-1248" r="15015" b="4263"/>
          <a:stretch/>
        </p:blipFill>
        <p:spPr bwMode="auto">
          <a:xfrm>
            <a:off x="7304670" y="1718949"/>
            <a:ext cx="4738792" cy="408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03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F43A8-0000-4C09-3E5F-E67EE746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PLAYING THE BODY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536860-5687-352E-ED34-C31CAB97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753" y="1612776"/>
            <a:ext cx="4914900" cy="11254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/>
              <a:t>There is a </a:t>
            </a:r>
            <a:r>
              <a:rPr lang="en-US" sz="2000" b="1" dirty="0"/>
              <a:t>push</a:t>
            </a:r>
            <a:r>
              <a:rPr lang="en-US" sz="2000" dirty="0"/>
              <a:t> from the tackler.</a:t>
            </a:r>
            <a:br>
              <a:rPr lang="en-US" sz="2000" dirty="0"/>
            </a:br>
            <a:r>
              <a:rPr lang="en-US" sz="2000" dirty="0"/>
              <a:t>Free hit to the attacker.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FE5B61-FE30-6331-60CF-C0E952890827}"/>
              </a:ext>
            </a:extLst>
          </p:cNvPr>
          <p:cNvSpPr txBox="1">
            <a:spLocks/>
          </p:cNvSpPr>
          <p:nvPr/>
        </p:nvSpPr>
        <p:spPr>
          <a:xfrm>
            <a:off x="6674614" y="1612776"/>
            <a:ext cx="4914900" cy="112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2000" dirty="0"/>
              <a:t>There is a </a:t>
            </a:r>
            <a:r>
              <a:rPr lang="en-US" sz="2000" b="1" dirty="0"/>
              <a:t>push</a:t>
            </a:r>
            <a:r>
              <a:rPr lang="en-US" sz="2000" dirty="0"/>
              <a:t> from the tackler.</a:t>
            </a:r>
            <a:br>
              <a:rPr lang="en-US" sz="2000" dirty="0"/>
            </a:br>
            <a:r>
              <a:rPr lang="en-US" sz="2000" dirty="0"/>
              <a:t>Free hit to the attacker.</a:t>
            </a:r>
          </a:p>
        </p:txBody>
      </p:sp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5FA52EA8-E5FB-8FA7-7736-81B6F9809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4470" y="5450065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2616DF-4135-93FB-240C-899D0B1D3E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"/>
          <a:stretch/>
        </p:blipFill>
        <p:spPr>
          <a:xfrm>
            <a:off x="1515651" y="2467520"/>
            <a:ext cx="4889501" cy="284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31CC08-3B56-9D06-7C68-40C52C8F7E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614" y="2473870"/>
            <a:ext cx="4937039" cy="283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4A0ED9FE-679B-0200-670E-08582BBC2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2088" y="54633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9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7E9-2610-9AC0-2DFA-E61D4C3A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4E6D3-5708-F10A-A63B-786EA3BC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B9D36A-76FD-CB30-CFCC-75D3E96C6C3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412477" cy="306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atin typeface="+mn-lt"/>
              </a:rPr>
              <a:t>POSITIONING</a:t>
            </a:r>
          </a:p>
          <a:p>
            <a:r>
              <a:rPr lang="en-US" sz="3600" b="1" dirty="0">
                <a:latin typeface="+mn-lt"/>
              </a:rPr>
              <a:t>Where does the umpire stand?</a:t>
            </a:r>
          </a:p>
        </p:txBody>
      </p:sp>
    </p:spTree>
    <p:extLst>
      <p:ext uri="{BB962C8B-B14F-4D97-AF65-F5344CB8AC3E}">
        <p14:creationId xmlns:p14="http://schemas.microsoft.com/office/powerpoint/2010/main" val="185375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FBB9EB-421B-C3B9-C802-C54EB48D8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223" y="-54453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WHERE TO 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812" y="5126440"/>
            <a:ext cx="10308820" cy="23145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Each umpire has </a:t>
            </a:r>
            <a:r>
              <a:rPr lang="en-US" sz="2400" b="1" dirty="0"/>
              <a:t>one half </a:t>
            </a:r>
            <a:r>
              <a:rPr lang="en-US" sz="2400" dirty="0"/>
              <a:t>of the field and </a:t>
            </a:r>
            <a:r>
              <a:rPr lang="en-US" sz="2400" b="1" dirty="0"/>
              <a:t>one circle</a:t>
            </a:r>
            <a:r>
              <a:rPr lang="en-US" sz="2400" dirty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Areas</a:t>
            </a:r>
            <a:r>
              <a:rPr lang="en-US" sz="2400" b="1" dirty="0"/>
              <a:t> </a:t>
            </a:r>
            <a:r>
              <a:rPr lang="en-US" sz="2400" dirty="0"/>
              <a:t>on the edge of each umpire’s zone are </a:t>
            </a:r>
            <a:r>
              <a:rPr lang="en-US" sz="2400" b="1" dirty="0"/>
              <a:t>shared</a:t>
            </a:r>
            <a:r>
              <a:rPr lang="en-US" sz="2400" dirty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Umpires work </a:t>
            </a:r>
            <a:r>
              <a:rPr lang="en-US" sz="2400" b="1" dirty="0"/>
              <a:t>as a team</a:t>
            </a:r>
            <a:r>
              <a:rPr lang="en-US" sz="2400" dirty="0"/>
              <a:t>, but don’t blow in the others area.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99356E-DBC8-EF9C-DC80-796A2C1AC44A}"/>
              </a:ext>
            </a:extLst>
          </p:cNvPr>
          <p:cNvSpPr txBox="1">
            <a:spLocks/>
          </p:cNvSpPr>
          <p:nvPr/>
        </p:nvSpPr>
        <p:spPr>
          <a:xfrm>
            <a:off x="6087093" y="1898333"/>
            <a:ext cx="46402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Basic rules</a:t>
            </a:r>
          </a:p>
          <a:p>
            <a:pPr>
              <a:lnSpc>
                <a:spcPct val="100000"/>
              </a:lnSpc>
            </a:pPr>
            <a:r>
              <a:rPr lang="en-US" dirty="0"/>
              <a:t>Free hits</a:t>
            </a:r>
          </a:p>
          <a:p>
            <a:pPr>
              <a:lnSpc>
                <a:spcPct val="100000"/>
              </a:lnSpc>
            </a:pPr>
            <a:r>
              <a:rPr lang="en-US" dirty="0"/>
              <a:t>Penalty corners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507D2E-CCD0-13DA-3047-23BBA2B27FD6}"/>
              </a:ext>
            </a:extLst>
          </p:cNvPr>
          <p:cNvSpPr txBox="1">
            <a:spLocks/>
          </p:cNvSpPr>
          <p:nvPr/>
        </p:nvSpPr>
        <p:spPr>
          <a:xfrm>
            <a:off x="3874577" y="1428248"/>
            <a:ext cx="2553446" cy="60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UMPIRE 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38BA9F-D266-35DD-DBA2-E8AD69033106}"/>
              </a:ext>
            </a:extLst>
          </p:cNvPr>
          <p:cNvSpPr txBox="1">
            <a:spLocks/>
          </p:cNvSpPr>
          <p:nvPr/>
        </p:nvSpPr>
        <p:spPr>
          <a:xfrm>
            <a:off x="6982672" y="4087800"/>
            <a:ext cx="2553446" cy="60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UMPIRE 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BCC692-B7DD-E4E8-7C12-7E1F83E82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5" t="3421" r="2418"/>
          <a:stretch/>
        </p:blipFill>
        <p:spPr>
          <a:xfrm>
            <a:off x="3378631" y="1022888"/>
            <a:ext cx="6602277" cy="42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2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5E3F14-D6B1-113F-B2FE-646455CE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223" y="-54453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BE IN THE FRAME!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86" y="5269425"/>
            <a:ext cx="10308820" cy="15885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Try to stay at a </a:t>
            </a:r>
            <a:r>
              <a:rPr lang="en-US" sz="2400" b="1" dirty="0"/>
              <a:t>45 degree angle </a:t>
            </a:r>
            <a:r>
              <a:rPr lang="en-US" sz="2400" dirty="0"/>
              <a:t>to the play.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Stay ahead </a:t>
            </a:r>
            <a:r>
              <a:rPr lang="en-US" sz="2400" dirty="0"/>
              <a:t>of the play as it comes to your circle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Follow the play </a:t>
            </a:r>
            <a:r>
              <a:rPr lang="en-US" sz="2400" dirty="0"/>
              <a:t>as it travels up the field.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615F4B-2104-CE51-7E37-2ECBEA3FF4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6" r="1335" b="2501"/>
          <a:stretch/>
        </p:blipFill>
        <p:spPr>
          <a:xfrm>
            <a:off x="3173366" y="907705"/>
            <a:ext cx="6869370" cy="43007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F1566F-2D4E-DA5F-9500-F9D307550382}"/>
              </a:ext>
            </a:extLst>
          </p:cNvPr>
          <p:cNvSpPr txBox="1">
            <a:spLocks/>
          </p:cNvSpPr>
          <p:nvPr/>
        </p:nvSpPr>
        <p:spPr>
          <a:xfrm>
            <a:off x="-607031" y="4100383"/>
            <a:ext cx="5723041" cy="158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37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7E9-2610-9AC0-2DFA-E61D4C3A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4E6D3-5708-F10A-A63B-786EA3BC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B9D36A-76FD-CB30-CFCC-75D3E96C6C3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412477" cy="306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atin typeface="+mn-lt"/>
              </a:rPr>
              <a:t>POSITIONING</a:t>
            </a:r>
          </a:p>
          <a:p>
            <a:r>
              <a:rPr lang="en-US" sz="3600" b="1" dirty="0">
                <a:latin typeface="+mn-lt"/>
              </a:rPr>
              <a:t>GAME 1. THREE POST ITS</a:t>
            </a:r>
          </a:p>
        </p:txBody>
      </p:sp>
    </p:spTree>
    <p:extLst>
      <p:ext uri="{BB962C8B-B14F-4D97-AF65-F5344CB8AC3E}">
        <p14:creationId xmlns:p14="http://schemas.microsoft.com/office/powerpoint/2010/main" val="2509670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A2DF47-D9E7-FCB4-D0E9-F7C836A7D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4. OBSTRUCTION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618" y="1901511"/>
            <a:ext cx="5120621" cy="34178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400" dirty="0"/>
              <a:t>Players must not obstruct an opponent who is attempting to play the ball</a:t>
            </a:r>
          </a:p>
        </p:txBody>
      </p:sp>
      <p:pic>
        <p:nvPicPr>
          <p:cNvPr id="5" name="Afbeelding 7" descr="afhouden">
            <a:extLst>
              <a:ext uri="{FF2B5EF4-FFF2-40B4-BE49-F238E27FC236}">
                <a16:creationId xmlns:a16="http://schemas.microsoft.com/office/drawing/2014/main" id="{D4E5F51D-080E-5D12-36E6-38990E6803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72" b="9085"/>
          <a:stretch>
            <a:fillRect/>
          </a:stretch>
        </p:blipFill>
        <p:spPr bwMode="auto">
          <a:xfrm>
            <a:off x="6297239" y="1642443"/>
            <a:ext cx="5126299" cy="393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52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A2DF47-D9E7-FCB4-D0E9-F7C836A7D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4. THREE TYPES OF OBSTRUCTION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618" y="1721897"/>
            <a:ext cx="10645268" cy="41563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800" dirty="0"/>
              <a:t>Players obstruct if they: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400" b="1" dirty="0"/>
              <a:t>1. Back into </a:t>
            </a:r>
            <a:r>
              <a:rPr lang="en-US" sz="4400" dirty="0"/>
              <a:t>an opponent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400" b="1" dirty="0"/>
              <a:t>2. Shield the ball </a:t>
            </a:r>
            <a:r>
              <a:rPr lang="en-US" sz="4400" dirty="0"/>
              <a:t>with their stick of body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400" b="1" dirty="0"/>
              <a:t>3. Runs in front </a:t>
            </a:r>
            <a:r>
              <a:rPr lang="en-US" sz="4400" dirty="0"/>
              <a:t>or blocks an opponent (third party)</a:t>
            </a:r>
          </a:p>
        </p:txBody>
      </p:sp>
    </p:spTree>
    <p:extLst>
      <p:ext uri="{BB962C8B-B14F-4D97-AF65-F5344CB8AC3E}">
        <p14:creationId xmlns:p14="http://schemas.microsoft.com/office/powerpoint/2010/main" val="40563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F43A8-0000-4C09-3E5F-E67EE746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OBSTRUCTION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536860-5687-352E-ED34-C31CAB97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753" y="1612776"/>
            <a:ext cx="4914900" cy="11254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/>
              <a:t>The attacker can receive the ball</a:t>
            </a:r>
            <a:br>
              <a:rPr lang="en-US" sz="2000" dirty="0"/>
            </a:br>
            <a:r>
              <a:rPr lang="en-US" sz="2000" dirty="0"/>
              <a:t>facing their own goal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FE5B61-FE30-6331-60CF-C0E952890827}"/>
              </a:ext>
            </a:extLst>
          </p:cNvPr>
          <p:cNvSpPr txBox="1">
            <a:spLocks/>
          </p:cNvSpPr>
          <p:nvPr/>
        </p:nvSpPr>
        <p:spPr>
          <a:xfrm>
            <a:off x="6674614" y="1612776"/>
            <a:ext cx="4914900" cy="112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2000" dirty="0"/>
              <a:t>The attacker has moved the ball away</a:t>
            </a:r>
            <a:br>
              <a:rPr lang="en-US" sz="2000" dirty="0"/>
            </a:br>
            <a:r>
              <a:rPr lang="en-US" sz="2000" dirty="0"/>
              <a:t>cleanly to make a pass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525A8-EA4C-CD33-3A52-6AD80A97D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220" y="2473870"/>
            <a:ext cx="4914900" cy="2844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Graphic 6" descr="Tick">
            <a:extLst>
              <a:ext uri="{FF2B5EF4-FFF2-40B4-BE49-F238E27FC236}">
                <a16:creationId xmlns:a16="http://schemas.microsoft.com/office/drawing/2014/main" id="{26202F08-08FB-BB6A-8C1E-3C5B26B97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04470" y="5491040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50957-DF65-EE3E-6142-476AC30CE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614" y="2486570"/>
            <a:ext cx="4914900" cy="2819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AE3BD657-29AD-1AD2-1AFA-37F2C152A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4864" y="54910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F43A8-0000-4C09-3E5F-E67EE746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OBSTRUCTION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536860-5687-352E-ED34-C31CAB97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106" y="1448637"/>
            <a:ext cx="4914900" cy="11254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2000" dirty="0"/>
              <a:t>The attacker has </a:t>
            </a:r>
            <a:r>
              <a:rPr lang="en-US" sz="2000" b="1" dirty="0"/>
              <a:t>backed into </a:t>
            </a:r>
            <a:r>
              <a:rPr lang="en-US" sz="2000" dirty="0"/>
              <a:t>the defender</a:t>
            </a:r>
            <a:br>
              <a:rPr lang="en-US" sz="2000" dirty="0"/>
            </a:br>
            <a:r>
              <a:rPr lang="en-US" sz="2000" dirty="0"/>
              <a:t>blocking a fair tackle.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FE5B61-FE30-6331-60CF-C0E952890827}"/>
              </a:ext>
            </a:extLst>
          </p:cNvPr>
          <p:cNvSpPr txBox="1">
            <a:spLocks/>
          </p:cNvSpPr>
          <p:nvPr/>
        </p:nvSpPr>
        <p:spPr>
          <a:xfrm>
            <a:off x="6584967" y="1448637"/>
            <a:ext cx="4914900" cy="112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2000" dirty="0"/>
              <a:t>The attacker is using his </a:t>
            </a:r>
            <a:r>
              <a:rPr lang="en-US" sz="2000" b="1" dirty="0"/>
              <a:t>body to block</a:t>
            </a:r>
            <a:br>
              <a:rPr lang="en-US" sz="2000" dirty="0"/>
            </a:br>
            <a:r>
              <a:rPr lang="en-US" sz="2000" dirty="0"/>
              <a:t>a fair tackle from the defender.</a:t>
            </a:r>
          </a:p>
        </p:txBody>
      </p:sp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4A0ED9FE-679B-0200-670E-08582BBC2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4625" y="5555944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E9A97-DCB5-9067-7D22-E152CE2B3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573" y="2479779"/>
            <a:ext cx="4914900" cy="2819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CF9E2E-9C36-815E-AF1E-954446246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725" y="2525728"/>
            <a:ext cx="4902200" cy="2806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178608C1-1275-87C4-5503-F83B577BD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7356" y="55393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0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F3AB01-7EF6-905C-A170-B9D431F0A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16" y="387091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i="1" dirty="0">
                <a:latin typeface="+mn-lt"/>
              </a:rPr>
              <a:t>Key Learnings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716" y="1908418"/>
            <a:ext cx="10186555" cy="45624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Signals</a:t>
            </a:r>
            <a:r>
              <a:rPr lang="en-US" sz="3600" dirty="0"/>
              <a:t> – What are the correct signals</a:t>
            </a:r>
            <a:endParaRPr lang="en-US" sz="3600" b="1" dirty="0"/>
          </a:p>
          <a:p>
            <a:pPr>
              <a:lnSpc>
                <a:spcPct val="100000"/>
              </a:lnSpc>
            </a:pPr>
            <a:r>
              <a:rPr lang="en-US" sz="3600" b="1" dirty="0"/>
              <a:t>Positioning</a:t>
            </a:r>
            <a:r>
              <a:rPr lang="en-US" sz="3600" dirty="0"/>
              <a:t> – Know where to stand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Whistling</a:t>
            </a:r>
            <a:r>
              <a:rPr lang="en-US" sz="3600" dirty="0"/>
              <a:t> – How to blow the whistle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Rules </a:t>
            </a:r>
            <a:r>
              <a:rPr lang="en-US" sz="3600" dirty="0"/>
              <a:t>– Understand the 5-Basic Rules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Restarting the game </a:t>
            </a:r>
            <a:r>
              <a:rPr lang="en-US" sz="3600" dirty="0"/>
              <a:t>– Free Hits, 16s, Long Corners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99356E-DBC8-EF9C-DC80-796A2C1AC44A}"/>
              </a:ext>
            </a:extLst>
          </p:cNvPr>
          <p:cNvSpPr txBox="1">
            <a:spLocks/>
          </p:cNvSpPr>
          <p:nvPr/>
        </p:nvSpPr>
        <p:spPr>
          <a:xfrm>
            <a:off x="6087093" y="1853729"/>
            <a:ext cx="51177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1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F43A8-0000-4C09-3E5F-E67EE746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OBSTRUCTION – Backing in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536860-5687-352E-ED34-C31CAB97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106" y="1794149"/>
            <a:ext cx="4914900" cy="11254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/>
              <a:t>The attacker has used their </a:t>
            </a:r>
            <a:r>
              <a:rPr lang="en-US" sz="2000" b="1" dirty="0"/>
              <a:t>stick</a:t>
            </a:r>
            <a:r>
              <a:rPr lang="en-US" sz="2000" dirty="0"/>
              <a:t> to</a:t>
            </a:r>
            <a:br>
              <a:rPr lang="en-US" sz="2000" dirty="0"/>
            </a:br>
            <a:r>
              <a:rPr lang="en-US" sz="2000" b="1" dirty="0"/>
              <a:t>shield</a:t>
            </a:r>
            <a:r>
              <a:rPr lang="en-US" sz="2000" dirty="0"/>
              <a:t> the ball from a fair tackle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FE5B61-FE30-6331-60CF-C0E952890827}"/>
              </a:ext>
            </a:extLst>
          </p:cNvPr>
          <p:cNvSpPr txBox="1">
            <a:spLocks/>
          </p:cNvSpPr>
          <p:nvPr/>
        </p:nvSpPr>
        <p:spPr>
          <a:xfrm>
            <a:off x="6584967" y="1794149"/>
            <a:ext cx="4914900" cy="112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2000" dirty="0"/>
              <a:t>The attacker as </a:t>
            </a:r>
            <a:r>
              <a:rPr lang="en-US" sz="2000" b="1" dirty="0"/>
              <a:t>blocked the defender</a:t>
            </a:r>
            <a:br>
              <a:rPr lang="en-US" sz="2000" dirty="0"/>
            </a:br>
            <a:r>
              <a:rPr lang="en-US" sz="2000" dirty="0"/>
              <a:t>from making a fair tackle</a:t>
            </a:r>
          </a:p>
        </p:txBody>
      </p:sp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4A0ED9FE-679B-0200-670E-08582BBC2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2441" y="564469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23C415-BFEF-CFEA-C24F-61645F4EBE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8" r="1"/>
          <a:stretch/>
        </p:blipFill>
        <p:spPr>
          <a:xfrm>
            <a:off x="1337106" y="2667943"/>
            <a:ext cx="4892366" cy="2819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Graphic 8" descr="Close">
            <a:extLst>
              <a:ext uri="{FF2B5EF4-FFF2-40B4-BE49-F238E27FC236}">
                <a16:creationId xmlns:a16="http://schemas.microsoft.com/office/drawing/2014/main" id="{0B9E721A-E642-4CBA-2B80-58902D479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6089" y="5644691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3F9878-3E8D-3A23-D37C-7C4667DFB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2191" y="2642543"/>
            <a:ext cx="4914900" cy="2844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7893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C6AA5D-6888-32B4-2142-4A81C8DF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62" y="195438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5. RAISED AND DANGEROUS 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107" y="1718949"/>
            <a:ext cx="5378927" cy="42808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dirty="0"/>
              <a:t>A ball that can cause or lead to </a:t>
            </a:r>
            <a:r>
              <a:rPr lang="en-US" sz="3600" b="1" dirty="0"/>
              <a:t>danger</a:t>
            </a:r>
            <a:r>
              <a:rPr lang="en-US" sz="3600" dirty="0"/>
              <a:t> should be </a:t>
            </a:r>
            <a:r>
              <a:rPr lang="en-US" sz="3600" dirty="0" err="1"/>
              <a:t>penalised</a:t>
            </a:r>
            <a:endParaRPr lang="en-US" sz="36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b="1" dirty="0"/>
              <a:t>Danger</a:t>
            </a:r>
            <a:r>
              <a:rPr lang="en-US" sz="3600" dirty="0"/>
              <a:t> = </a:t>
            </a:r>
            <a:r>
              <a:rPr lang="en-US" sz="3600" u="sng" dirty="0"/>
              <a:t>Legitimate</a:t>
            </a:r>
            <a:r>
              <a:rPr lang="en-US" sz="3600" dirty="0"/>
              <a:t> </a:t>
            </a:r>
            <a:r>
              <a:rPr lang="en-US" sz="3600" u="sng" dirty="0"/>
              <a:t>Evasive</a:t>
            </a:r>
            <a:r>
              <a:rPr lang="en-US" sz="3600" dirty="0"/>
              <a:t> </a:t>
            </a:r>
            <a:r>
              <a:rPr lang="en-US" sz="3600" u="sng" dirty="0"/>
              <a:t>Action</a:t>
            </a:r>
            <a:r>
              <a:rPr lang="en-US" sz="3600" dirty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dirty="0"/>
              <a:t>Generally speaking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Below the knee = Ok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Above the knee = Not ok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7D6721D-6FB8-4D5A-6CC1-CFFB422D0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033" y="1718948"/>
            <a:ext cx="262108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 descr="A picture containing text&#13;&#13;&#13;&#13;&#13;&#10;&#13;&#13;&#13;&#13;&#13;&#10;Description automatically generated">
            <a:extLst>
              <a:ext uri="{FF2B5EF4-FFF2-40B4-BE49-F238E27FC236}">
                <a16:creationId xmlns:a16="http://schemas.microsoft.com/office/drawing/2014/main" id="{CCFEE834-BEE2-8D4A-55D7-93EEE9E84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47934"/>
              </p:ext>
            </p:extLst>
          </p:nvPr>
        </p:nvGraphicFramePr>
        <p:xfrm>
          <a:off x="7148814" y="1706925"/>
          <a:ext cx="4423076" cy="406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235700" imgH="4495800" progId="MSPhotoEd.3">
                  <p:embed/>
                </p:oleObj>
              </mc:Choice>
              <mc:Fallback>
                <p:oleObj r:id="rId4" imgW="6235700" imgH="4495800" progId="MSPhotoEd.3">
                  <p:embed/>
                  <p:pic>
                    <p:nvPicPr>
                      <p:cNvPr id="0" name="Object 1" descr="A picture containing text&#13;&#13;&#13;&#13;&#13;&#10;&#13;&#13;&#13;&#13;&#13;&#10;Description automatically generated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814" y="1706925"/>
                        <a:ext cx="4423076" cy="4068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F764DE3-3271-949C-095F-F9C15FCBFBC1}"/>
              </a:ext>
            </a:extLst>
          </p:cNvPr>
          <p:cNvSpPr/>
          <p:nvPr/>
        </p:nvSpPr>
        <p:spPr>
          <a:xfrm>
            <a:off x="6865033" y="1103586"/>
            <a:ext cx="1601050" cy="8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3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CDDD2-94D7-EBCD-9D05-B691BB9DF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8" y="140128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RAISED AND DANGEROUS BALL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536860-5687-352E-ED34-C31CAB97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753" y="1612776"/>
            <a:ext cx="4914900" cy="11254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/>
              <a:t>This ball is raised safely and skillfully</a:t>
            </a:r>
            <a:br>
              <a:rPr lang="en-US" sz="2000" dirty="0"/>
            </a:br>
            <a:r>
              <a:rPr lang="en-US" sz="2000" dirty="0"/>
              <a:t>over the defenders stick.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FE5B61-FE30-6331-60CF-C0E952890827}"/>
              </a:ext>
            </a:extLst>
          </p:cNvPr>
          <p:cNvSpPr txBox="1">
            <a:spLocks/>
          </p:cNvSpPr>
          <p:nvPr/>
        </p:nvSpPr>
        <p:spPr>
          <a:xfrm>
            <a:off x="6674614" y="1612776"/>
            <a:ext cx="4914900" cy="112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2000" dirty="0"/>
              <a:t>This ball is raised dangerously</a:t>
            </a:r>
            <a:br>
              <a:rPr lang="en-US" sz="2000" dirty="0"/>
            </a:br>
            <a:r>
              <a:rPr lang="en-US" sz="2000" dirty="0"/>
              <a:t>toward the defender.</a:t>
            </a:r>
          </a:p>
        </p:txBody>
      </p:sp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4A0ED9FE-679B-0200-670E-08582BBC2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2088" y="5463318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C3C7B-9207-6B6A-730F-6E8A3C773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10"/>
          <a:stretch/>
        </p:blipFill>
        <p:spPr>
          <a:xfrm>
            <a:off x="1625600" y="2473870"/>
            <a:ext cx="4808818" cy="284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phic 5" descr="Tick">
            <a:extLst>
              <a:ext uri="{FF2B5EF4-FFF2-40B4-BE49-F238E27FC236}">
                <a16:creationId xmlns:a16="http://schemas.microsoft.com/office/drawing/2014/main" id="{D0324979-0B4C-0C8F-DEFF-04BCD58C7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7003" y="5491040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CE814E-AB9B-CC14-33F2-FA7DD47DEC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7314" y="2499270"/>
            <a:ext cx="48895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6D7F83-529D-3884-B685-88E3982417A3}"/>
              </a:ext>
            </a:extLst>
          </p:cNvPr>
          <p:cNvCxnSpPr/>
          <p:nvPr/>
        </p:nvCxnSpPr>
        <p:spPr>
          <a:xfrm flipV="1">
            <a:off x="7607300" y="3429000"/>
            <a:ext cx="2400300" cy="171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303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7E9-2610-9AC0-2DFA-E61D4C3A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4E6D3-5708-F10A-A63B-786EA3BC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B9D36A-76FD-CB30-CFCC-75D3E96C6C3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8052881" cy="306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atin typeface="+mn-lt"/>
              </a:rPr>
              <a:t>FREE HITS</a:t>
            </a:r>
          </a:p>
          <a:p>
            <a:r>
              <a:rPr lang="en-US" sz="4800" b="1" dirty="0">
                <a:latin typeface="+mn-lt"/>
              </a:rPr>
              <a:t>How do we restart the game?</a:t>
            </a:r>
          </a:p>
        </p:txBody>
      </p:sp>
    </p:spTree>
    <p:extLst>
      <p:ext uri="{BB962C8B-B14F-4D97-AF65-F5344CB8AC3E}">
        <p14:creationId xmlns:p14="http://schemas.microsoft.com/office/powerpoint/2010/main" val="1708220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ABE2BB-03BA-0E10-15D9-A6AC72880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FREE HITS – 4 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962" y="1363692"/>
            <a:ext cx="6215627" cy="498081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b="1" dirty="0"/>
              <a:t>1. Location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Must be taken </a:t>
            </a:r>
            <a:r>
              <a:rPr lang="en-US" sz="3200" b="1" dirty="0"/>
              <a:t>close to </a:t>
            </a:r>
            <a:r>
              <a:rPr lang="en-US" sz="3200" dirty="0"/>
              <a:t>where the offence occurred.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b="1" dirty="0"/>
              <a:t>2. Ball Stopped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Players must </a:t>
            </a:r>
            <a:r>
              <a:rPr lang="en-US" sz="3200" b="1" dirty="0"/>
              <a:t>make an attempt </a:t>
            </a:r>
            <a:r>
              <a:rPr lang="en-US" sz="3200" dirty="0"/>
              <a:t>to stop the ball.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b="1" dirty="0"/>
              <a:t>3. 5m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Defenders must be 5m from the ball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b="1" dirty="0"/>
              <a:t>4. Auto Pass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Remember players can “tap and go” by auto passing to themselves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C2C2B-E9E0-CB6C-30A5-0A54BDB90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57" y="1325560"/>
            <a:ext cx="2466869" cy="4980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0B06CA-DEE1-469D-3F71-CD308E33E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357" y="1363692"/>
            <a:ext cx="2447983" cy="4942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9BF5E-C2E5-61D2-9840-AFE79E54F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999" y="1325560"/>
            <a:ext cx="2447983" cy="49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73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360CF-C1C9-C040-D20B-5AD2BBD0B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BALL OVER THE BACKLINE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010" y="1621919"/>
            <a:ext cx="6848208" cy="498081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/>
              <a:t>Last touched by an attacker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A 16 yard hit is taken by defenders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In line with the top of the circle and where the ball went out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/>
              <a:t>Last touched by a defender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A long corner is taken by attackers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In line with the 16m/5m line at top of the circle and where the ball went out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600" dirty="0">
                <a:highlight>
                  <a:srgbClr val="FFFF00"/>
                </a:highlight>
              </a:rPr>
              <a:t>Ball played deliberately over the backline by a defender = Penalty Corner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2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C427B-3FFA-5ECA-4F7B-9434A1E16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59" y="1325562"/>
            <a:ext cx="2466869" cy="4980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6BEEC-7536-F6DA-933A-4B7AFBDAD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359" y="1325562"/>
            <a:ext cx="2466869" cy="49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72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3DB39C-2481-53F0-CC90-46EBC86F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FREE HITS – Within 5m of the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087" y="1656485"/>
            <a:ext cx="6319858" cy="42808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b="1" dirty="0"/>
              <a:t>Must not be played straight into circle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The ball must </a:t>
            </a:r>
            <a:r>
              <a:rPr lang="en-US" sz="3200" b="1" dirty="0"/>
              <a:t>travel 5m </a:t>
            </a:r>
            <a:r>
              <a:rPr lang="en-US" sz="3200" dirty="0"/>
              <a:t>before being played into the circle,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Or be touched by a defender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C2C2B-E9E0-CB6C-30A5-0A54BDB90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57" y="1325560"/>
            <a:ext cx="2466869" cy="4980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9479A8-B825-F7D1-69AA-6F26AA835C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722" t="5472" r="38722" b="19795"/>
          <a:stretch/>
        </p:blipFill>
        <p:spPr>
          <a:xfrm>
            <a:off x="1877357" y="1286797"/>
            <a:ext cx="2466869" cy="500051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0791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7E9-2610-9AC0-2DFA-E61D4C3A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4E6D3-5708-F10A-A63B-786EA3BC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B9D36A-76FD-CB30-CFCC-75D3E96C6C3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8052881" cy="306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atin typeface="+mn-lt"/>
              </a:rPr>
              <a:t>THE WHISTLE</a:t>
            </a:r>
          </a:p>
          <a:p>
            <a:r>
              <a:rPr lang="en-US" sz="4800" b="1" dirty="0">
                <a:latin typeface="+mn-lt"/>
              </a:rPr>
              <a:t>How should it sound?</a:t>
            </a:r>
          </a:p>
        </p:txBody>
      </p:sp>
    </p:spTree>
    <p:extLst>
      <p:ext uri="{BB962C8B-B14F-4D97-AF65-F5344CB8AC3E}">
        <p14:creationId xmlns:p14="http://schemas.microsoft.com/office/powerpoint/2010/main" val="3731667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15C32-44C0-C70A-FA96-0533C2B8B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75" y="2460794"/>
            <a:ext cx="4064853" cy="1936411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latin typeface="+mn-lt"/>
              </a:rPr>
              <a:t>BLOWING THE WHISTLE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2CF1E-06FE-42EA-3DBF-D930DFC05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150" y="-419"/>
            <a:ext cx="6330850" cy="68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08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15C32-44C0-C70A-FA96-0533C2B8B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BLOWING THE WHISTLE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010" y="1533523"/>
            <a:ext cx="6848208" cy="34835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Main way which umpires </a:t>
            </a:r>
            <a:r>
              <a:rPr lang="en-US" sz="3200" b="1" dirty="0"/>
              <a:t>communicate </a:t>
            </a:r>
            <a:r>
              <a:rPr lang="en-US" sz="3200" dirty="0"/>
              <a:t>with teams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Must be blown </a:t>
            </a:r>
            <a:r>
              <a:rPr lang="en-US" sz="3200" b="1" dirty="0"/>
              <a:t>loudly and clearly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Tone and duration of the </a:t>
            </a:r>
            <a:r>
              <a:rPr lang="en-US" sz="3200" b="1" dirty="0"/>
              <a:t>whistle must vary </a:t>
            </a:r>
            <a:r>
              <a:rPr lang="en-US" sz="3200" dirty="0"/>
              <a:t>to communicate </a:t>
            </a:r>
            <a:r>
              <a:rPr lang="en-US" sz="3200" b="1" dirty="0"/>
              <a:t>how bad </a:t>
            </a:r>
            <a:r>
              <a:rPr lang="en-US" sz="3200" dirty="0"/>
              <a:t>the offence is.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A3AF03-E2DC-3338-933A-0B4635E36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59" y="1325562"/>
            <a:ext cx="2466869" cy="498081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4F7250-65A1-89FD-0333-95F52A71A8F3}"/>
              </a:ext>
            </a:extLst>
          </p:cNvPr>
          <p:cNvSpPr txBox="1">
            <a:spLocks/>
          </p:cNvSpPr>
          <p:nvPr/>
        </p:nvSpPr>
        <p:spPr>
          <a:xfrm>
            <a:off x="4829335" y="5296807"/>
            <a:ext cx="6848208" cy="184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Recommend using a </a:t>
            </a:r>
            <a:r>
              <a:rPr lang="en-US" sz="2400" b="1" dirty="0"/>
              <a:t>Fox40 Classic</a:t>
            </a:r>
            <a:r>
              <a:rPr lang="en-US" sz="2400" dirty="0"/>
              <a:t>, or Fox40 Mini </a:t>
            </a:r>
            <a:br>
              <a:rPr lang="en-US" sz="2400" dirty="0"/>
            </a:br>
            <a:r>
              <a:rPr lang="en-US" sz="2400" dirty="0"/>
              <a:t>Available at Just Hockey and Rebel Sport</a:t>
            </a:r>
          </a:p>
        </p:txBody>
      </p:sp>
    </p:spTree>
    <p:extLst>
      <p:ext uri="{BB962C8B-B14F-4D97-AF65-F5344CB8AC3E}">
        <p14:creationId xmlns:p14="http://schemas.microsoft.com/office/powerpoint/2010/main" val="65291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7E9-2610-9AC0-2DFA-E61D4C3A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4E6D3-5708-F10A-A63B-786EA3BC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B9D36A-76FD-CB30-CFCC-75D3E96C6C3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8052881" cy="306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atin typeface="+mn-lt"/>
              </a:rPr>
              <a:t>SIGNALING</a:t>
            </a:r>
          </a:p>
          <a:p>
            <a:r>
              <a:rPr lang="en-US" sz="4800" b="1" dirty="0">
                <a:latin typeface="+mn-lt"/>
              </a:rPr>
              <a:t>How should I look?</a:t>
            </a:r>
          </a:p>
        </p:txBody>
      </p:sp>
    </p:spTree>
    <p:extLst>
      <p:ext uri="{BB962C8B-B14F-4D97-AF65-F5344CB8AC3E}">
        <p14:creationId xmlns:p14="http://schemas.microsoft.com/office/powerpoint/2010/main" val="1228403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7E9-2610-9AC0-2DFA-E61D4C3A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4E6D3-5708-F10A-A63B-786EA3BC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B9D36A-76FD-CB30-CFCC-75D3E96C6C3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8052881" cy="306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+mn-lt"/>
              </a:rPr>
              <a:t>Penalty Corners</a:t>
            </a:r>
            <a:br>
              <a:rPr lang="en-US" sz="9600" b="1" dirty="0">
                <a:latin typeface="+mn-lt"/>
              </a:rPr>
            </a:br>
            <a:r>
              <a:rPr lang="en-US" sz="4800" b="1" dirty="0">
                <a:latin typeface="+mn-lt"/>
              </a:rPr>
              <a:t>Managing set plays</a:t>
            </a:r>
          </a:p>
        </p:txBody>
      </p:sp>
    </p:spTree>
    <p:extLst>
      <p:ext uri="{BB962C8B-B14F-4D97-AF65-F5344CB8AC3E}">
        <p14:creationId xmlns:p14="http://schemas.microsoft.com/office/powerpoint/2010/main" val="2921248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F3AB01-7EF6-905C-A170-B9D431F0A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17" y="382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INTERMEDIATE GRADES – 6 A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717" y="1708100"/>
            <a:ext cx="9749095" cy="45624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No penalty strokes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Long corners taken from 5m line, top of circle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PCs – Three defenders start from opposition circle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 </a:t>
            </a:r>
            <a:r>
              <a:rPr lang="en-US" sz="3600" b="1" dirty="0"/>
              <a:t>Without a Goal Keeper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Ball must not be raised above the shin pad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Ball must hit the backboard at a PC</a:t>
            </a:r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99356E-DBC8-EF9C-DC80-796A2C1AC44A}"/>
              </a:ext>
            </a:extLst>
          </p:cNvPr>
          <p:cNvSpPr txBox="1">
            <a:spLocks/>
          </p:cNvSpPr>
          <p:nvPr/>
        </p:nvSpPr>
        <p:spPr>
          <a:xfrm>
            <a:off x="6087093" y="1853729"/>
            <a:ext cx="51177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016C53-625C-12D8-C33A-744AD7D8653B}"/>
              </a:ext>
            </a:extLst>
          </p:cNvPr>
          <p:cNvSpPr txBox="1">
            <a:spLocks/>
          </p:cNvSpPr>
          <p:nvPr/>
        </p:nvSpPr>
        <p:spPr>
          <a:xfrm>
            <a:off x="6566012" y="4291753"/>
            <a:ext cx="5117719" cy="192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19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AC4C9-5BB2-0335-0C3E-B187B224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PENALTY CORNERS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431" y="1424175"/>
            <a:ext cx="7025362" cy="56698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/>
              <a:t>Are awarded for offences by defenders inside the circle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/>
              <a:t>Taking a PC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Ball is placed on the backline – 10m mark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b="1" dirty="0"/>
              <a:t>3/5 defenders </a:t>
            </a:r>
            <a:r>
              <a:rPr lang="en-US" sz="2800" dirty="0"/>
              <a:t>in the goal and behind the line +  goalie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All other defenders, </a:t>
            </a:r>
            <a:r>
              <a:rPr lang="en-US" sz="2800" b="1" dirty="0"/>
              <a:t>opposition circle/Halfway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All attackers outside the circle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C2C2B-E9E0-CB6C-30A5-0A54BDB90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57" y="1325560"/>
            <a:ext cx="2466869" cy="4980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0B06CA-DEE1-469D-3F71-CD308E33E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357" y="1363692"/>
            <a:ext cx="2447983" cy="4942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9BF5E-C2E5-61D2-9840-AFE79E54F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999" y="1325560"/>
            <a:ext cx="2447983" cy="4942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F86A11-885A-0973-2A02-C49F6D1BE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6687" y="1325560"/>
            <a:ext cx="2447983" cy="4942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AE0482-85F2-B984-F844-3CDF80D34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6687" y="1325560"/>
            <a:ext cx="2447983" cy="49426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89817D-5E0B-75EE-5E71-F56F1B3B2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6999" y="1325560"/>
            <a:ext cx="2447983" cy="49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90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AC4C9-5BB2-0335-0C3E-B187B224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PENALTY CORNERS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87100"/>
            <a:ext cx="2993091" cy="56082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600" b="1" dirty="0"/>
              <a:t>Breaking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200" dirty="0"/>
              <a:t>The defenders may not break the goal line or the attackers the circle edge until the ball is dragged out.</a:t>
            </a:r>
            <a:endParaRPr lang="en-US" sz="2000" dirty="0">
              <a:highlight>
                <a:srgbClr val="FFFF00"/>
              </a:highlight>
            </a:endParaRP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200" b="1" dirty="0"/>
              <a:t>Defender breaks </a:t>
            </a:r>
            <a:br>
              <a:rPr lang="en-US" sz="2200" dirty="0"/>
            </a:br>
            <a:r>
              <a:rPr lang="en-US" sz="2200" dirty="0"/>
              <a:t>= Back to halfway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200" b="1" dirty="0"/>
              <a:t>Attacker breaks </a:t>
            </a:r>
            <a:r>
              <a:rPr lang="en-US" sz="2200" dirty="0"/>
              <a:t>the circle edge</a:t>
            </a:r>
            <a:br>
              <a:rPr lang="en-US" sz="2200" dirty="0"/>
            </a:br>
            <a:r>
              <a:rPr lang="en-US" sz="2200" dirty="0"/>
              <a:t>= Dragger to halfway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829F4E-93D3-D1C5-5D14-C4586EEA9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763" y="1471049"/>
            <a:ext cx="7772400" cy="43719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1387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7CE7D9-A22B-916B-CF0E-6463991BF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/>
              <a:t>PENALTY CORNERS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156" y="1325560"/>
            <a:ext cx="6927704" cy="547090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Above/Below the backboard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If the ball is </a:t>
            </a:r>
            <a:r>
              <a:rPr lang="en-US" b="1" dirty="0"/>
              <a:t>hit</a:t>
            </a:r>
            <a:r>
              <a:rPr lang="en-US" dirty="0"/>
              <a:t>, it must be </a:t>
            </a:r>
            <a:r>
              <a:rPr lang="en-US" b="1" dirty="0"/>
              <a:t>below</a:t>
            </a:r>
            <a:r>
              <a:rPr lang="en-US" dirty="0"/>
              <a:t> the height of the backboard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If the ball is scooped or flicked, it can go at any height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Second shots at goal can be at any height.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Ball hits the first runner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On or above the </a:t>
            </a:r>
            <a:r>
              <a:rPr lang="en-US" b="1" dirty="0"/>
              <a:t>knee</a:t>
            </a:r>
            <a:r>
              <a:rPr lang="en-US" dirty="0"/>
              <a:t> – Free hit to defense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Below the knee – Another PC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>
                <a:highlight>
                  <a:srgbClr val="FFFF00"/>
                </a:highlight>
              </a:rPr>
              <a:t>A goal cannot be scored until the ball has travelled outside the circle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C2C2B-E9E0-CB6C-30A5-0A54BDB90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57" y="1325560"/>
            <a:ext cx="2466869" cy="4980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B66061-2905-0AF1-73BF-F51742C41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357" y="1325560"/>
            <a:ext cx="2466869" cy="49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8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7E9-2610-9AC0-2DFA-E61D4C3A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4E6D3-5708-F10A-A63B-786EA3BC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B9D36A-76FD-CB30-CFCC-75D3E96C6C3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8052881" cy="306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atin typeface="+mn-lt"/>
              </a:rPr>
              <a:t>ADVANTAGE</a:t>
            </a:r>
          </a:p>
          <a:p>
            <a:r>
              <a:rPr lang="en-US" sz="4800" b="1" dirty="0">
                <a:latin typeface="+mn-lt"/>
              </a:rPr>
              <a:t>Letting the game flow</a:t>
            </a:r>
          </a:p>
        </p:txBody>
      </p:sp>
    </p:spTree>
    <p:extLst>
      <p:ext uri="{BB962C8B-B14F-4D97-AF65-F5344CB8AC3E}">
        <p14:creationId xmlns:p14="http://schemas.microsoft.com/office/powerpoint/2010/main" val="2630968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AC4C9-5BB2-0335-0C3E-B187B224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170" y="1126661"/>
            <a:ext cx="6864048" cy="51415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What is advantage?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/>
              <a:t>Letting the game continue when: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 team </a:t>
            </a:r>
            <a:r>
              <a:rPr lang="en-US" b="1" dirty="0"/>
              <a:t>still has possession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Is able to </a:t>
            </a:r>
            <a:r>
              <a:rPr lang="en-US" b="1" dirty="0"/>
              <a:t>develop their play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When is advantage over?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After a fair chance to develop their play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 A </a:t>
            </a:r>
            <a:r>
              <a:rPr lang="en-US" b="1" dirty="0"/>
              <a:t>second opportunity </a:t>
            </a:r>
            <a:r>
              <a:rPr lang="en-US" dirty="0"/>
              <a:t>must not be given by reverting back to the original penalty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E.G A </a:t>
            </a:r>
            <a:r>
              <a:rPr lang="en-US" b="1" dirty="0"/>
              <a:t>second shot at goal</a:t>
            </a:r>
            <a:r>
              <a:rPr lang="en-US" dirty="0"/>
              <a:t>, attackers lose the ball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C2C2B-E9E0-CB6C-30A5-0A54BDB90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57" y="1325560"/>
            <a:ext cx="2466869" cy="4980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0B06CA-DEE1-469D-3F71-CD308E33E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357" y="1363692"/>
            <a:ext cx="2447983" cy="4942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9BF5E-C2E5-61D2-9840-AFE79E54F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999" y="1325560"/>
            <a:ext cx="2447983" cy="4942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F86A11-885A-0973-2A02-C49F6D1BE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6687" y="1325560"/>
            <a:ext cx="2447983" cy="4942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AE0482-85F2-B984-F844-3CDF80D34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6687" y="1325560"/>
            <a:ext cx="2447983" cy="4942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8BE988-B1C8-89B8-FF32-37A69DA87D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355" t="12279" r="58667" b="15978"/>
          <a:stretch/>
        </p:blipFill>
        <p:spPr>
          <a:xfrm>
            <a:off x="1886999" y="1370167"/>
            <a:ext cx="2437671" cy="4881144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1042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7E9-2610-9AC0-2DFA-E61D4C3A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4E6D3-5708-F10A-A63B-786EA3BC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B9D36A-76FD-CB30-CFCC-75D3E96C6C3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8052881" cy="306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atin typeface="+mn-lt"/>
              </a:rPr>
              <a:t>CONTROL</a:t>
            </a:r>
          </a:p>
          <a:p>
            <a:r>
              <a:rPr lang="en-US" sz="3600" b="1" dirty="0">
                <a:latin typeface="+mn-lt"/>
              </a:rPr>
              <a:t>Keeping the game safe and fair</a:t>
            </a:r>
          </a:p>
        </p:txBody>
      </p:sp>
    </p:spTree>
    <p:extLst>
      <p:ext uri="{BB962C8B-B14F-4D97-AF65-F5344CB8AC3E}">
        <p14:creationId xmlns:p14="http://schemas.microsoft.com/office/powerpoint/2010/main" val="41315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AC4C9-5BB2-0335-0C3E-B187B224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171" y="1126661"/>
            <a:ext cx="7025362" cy="56698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600" b="1" dirty="0"/>
              <a:t>Abuse &amp; Physical &amp; Dangerous Play</a:t>
            </a:r>
            <a:br>
              <a:rPr lang="en-US" sz="2600" b="1" dirty="0"/>
            </a:br>
            <a:r>
              <a:rPr lang="en-US" dirty="0"/>
              <a:t>Any </a:t>
            </a:r>
            <a:r>
              <a:rPr lang="en-US" b="1" dirty="0"/>
              <a:t>abuse,</a:t>
            </a:r>
            <a:r>
              <a:rPr lang="en-US" dirty="0"/>
              <a:t> overly </a:t>
            </a:r>
            <a:r>
              <a:rPr lang="en-US" b="1" dirty="0"/>
              <a:t>physical fouls </a:t>
            </a:r>
            <a:r>
              <a:rPr lang="en-US" dirty="0"/>
              <a:t>or dangerous play should be dealt with harshly with cards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Sliding tackles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Aggressive body checks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Abuse of opponents or umpires by any participant (including coaches)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/>
              <a:t>Green Card = 2min Suspension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/>
              <a:t>Yellow Card = 5 or 10min Suspension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/>
              <a:t>Speak to a parent, coach, manager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C2C2B-E9E0-CB6C-30A5-0A54BDB90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57" y="1325560"/>
            <a:ext cx="2466869" cy="4980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0B06CA-DEE1-469D-3F71-CD308E33E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357" y="1363692"/>
            <a:ext cx="2447983" cy="4942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9BF5E-C2E5-61D2-9840-AFE79E54F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999" y="1325560"/>
            <a:ext cx="2447983" cy="4942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F86A11-885A-0973-2A02-C49F6D1BE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6687" y="1325560"/>
            <a:ext cx="2447983" cy="4942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AE0482-85F2-B984-F844-3CDF80D34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6687" y="1325560"/>
            <a:ext cx="2447983" cy="49426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89817D-5E0B-75EE-5E71-F56F1B3B2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6999" y="1325560"/>
            <a:ext cx="2447983" cy="4942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08CB68-0161-3C5D-2F00-FCE6502D5A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180" t="451" r="39176" b="3417"/>
          <a:stretch/>
        </p:blipFill>
        <p:spPr>
          <a:xfrm>
            <a:off x="1886999" y="1287428"/>
            <a:ext cx="2447983" cy="4942684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7428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7E9-2610-9AC0-2DFA-E61D4C3A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4E6D3-5708-F10A-A63B-786EA3BC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B9D36A-76FD-CB30-CFCC-75D3E96C6C3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8052881" cy="306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atin typeface="+mn-lt"/>
              </a:rPr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114514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E40C9-BEAF-BB9D-CE6F-080BC7B0F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HOW TO SIGNAL?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16ACCC-FAD0-6CC3-F770-BA8CC2176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32" y="1627617"/>
            <a:ext cx="10207143" cy="45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85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7E9-2610-9AC0-2DFA-E61D4C3A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4E6D3-5708-F10A-A63B-786EA3BC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5F33B-6C2F-293F-EFE1-16A4467F1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738044"/>
            <a:ext cx="7068975" cy="47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6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7E9-2610-9AC0-2DFA-E61D4C3A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4E6D3-5708-F10A-A63B-786EA3BC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83859F-0F5B-573B-DA8E-4AAAC8E97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284" y="0"/>
            <a:ext cx="981564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78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83859F-0F5B-573B-DA8E-4AAAC8E97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84" y="0"/>
            <a:ext cx="9815640" cy="5930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BF7025-6D9E-3576-245A-78FB9D6D5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076" y="-18094"/>
            <a:ext cx="9168126" cy="68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7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7E9-2610-9AC0-2DFA-E61D4C3A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4E6D3-5708-F10A-A63B-786EA3BC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B9D36A-76FD-CB30-CFCC-75D3E96C6C3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8052881" cy="306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atin typeface="+mn-lt"/>
              </a:rPr>
              <a:t>5 BASIC RULES</a:t>
            </a:r>
          </a:p>
          <a:p>
            <a:r>
              <a:rPr lang="en-US" sz="4800" b="1" dirty="0">
                <a:latin typeface="+mn-lt"/>
              </a:rPr>
              <a:t>What to remember?</a:t>
            </a:r>
          </a:p>
        </p:txBody>
      </p:sp>
    </p:spTree>
    <p:extLst>
      <p:ext uri="{BB962C8B-B14F-4D97-AF65-F5344CB8AC3E}">
        <p14:creationId xmlns:p14="http://schemas.microsoft.com/office/powerpoint/2010/main" val="129278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F8F99B-1F52-CE9D-8B7C-5BA8944C7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5 BASIC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399" y="1761153"/>
            <a:ext cx="6848208" cy="42808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Feet / Body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Tackles – Stick Obstruction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Tackles – Body Contact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Obstruction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Dangerous Ball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C2C2B-E9E0-CB6C-30A5-0A54BDB90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57" y="1325560"/>
            <a:ext cx="2466869" cy="49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8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4C8A1A-AC4E-E367-B547-33E3D8259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1. FEET /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13" y="2285008"/>
            <a:ext cx="3746342" cy="22879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/>
              <a:t>Players must not play the ball with </a:t>
            </a:r>
            <a:r>
              <a:rPr lang="en-US" sz="4000" b="1" dirty="0"/>
              <a:t>any part of their body.</a:t>
            </a:r>
            <a:endParaRPr lang="en-US" sz="4000" dirty="0"/>
          </a:p>
        </p:txBody>
      </p:sp>
      <p:pic>
        <p:nvPicPr>
          <p:cNvPr id="5" name="Afbeelding 6" descr="shoot">
            <a:extLst>
              <a:ext uri="{FF2B5EF4-FFF2-40B4-BE49-F238E27FC236}">
                <a16:creationId xmlns:a16="http://schemas.microsoft.com/office/drawing/2014/main" id="{62B7A67D-9854-65BE-A8F2-E478E04CF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202"/>
          <a:stretch/>
        </p:blipFill>
        <p:spPr bwMode="auto">
          <a:xfrm>
            <a:off x="5211655" y="672735"/>
            <a:ext cx="5803727" cy="55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1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4A7B9-72C1-095B-44FF-94F9FF32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9" y="0"/>
            <a:ext cx="12172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2.TACKLES – Stick Obstruction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798D-AF64-CE8A-1B7A-FECE3AD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214" y="2356841"/>
            <a:ext cx="4597786" cy="3228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800" dirty="0"/>
              <a:t>Tacklers must </a:t>
            </a:r>
            <a:r>
              <a:rPr lang="en-US" sz="4800" b="1" dirty="0"/>
              <a:t>play the ball </a:t>
            </a:r>
            <a:r>
              <a:rPr lang="en-US" sz="4800" dirty="0"/>
              <a:t>and not the sick.</a:t>
            </a:r>
          </a:p>
        </p:txBody>
      </p:sp>
      <p:pic>
        <p:nvPicPr>
          <p:cNvPr id="5" name="Afbeelding 3" descr="stick hakken">
            <a:extLst>
              <a:ext uri="{FF2B5EF4-FFF2-40B4-BE49-F238E27FC236}">
                <a16:creationId xmlns:a16="http://schemas.microsoft.com/office/drawing/2014/main" id="{91521E7F-FC0C-3401-7CB4-1BA534F42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46" y="1649186"/>
            <a:ext cx="5332219" cy="393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0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BED368-6F0A-1762-47D5-71017EE64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0" y="0"/>
            <a:ext cx="122015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EE295-779A-2CDA-0B24-CFE7512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8" y="61537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PLAYING THE BALL, NOT THE STICK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D7303-F16A-FE67-94A1-9A0B582B6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518" y="2691151"/>
            <a:ext cx="4914900" cy="280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67071-084D-4B5B-8D3B-03CBEF4F3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718" y="2691151"/>
            <a:ext cx="4889500" cy="2806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536860-5687-352E-ED34-C31CAB97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518" y="1811559"/>
            <a:ext cx="4914900" cy="11254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/>
              <a:t>This is a </a:t>
            </a:r>
            <a:r>
              <a:rPr lang="en-US" sz="2000" b="1" dirty="0"/>
              <a:t>stick check or hack </a:t>
            </a:r>
            <a:r>
              <a:rPr lang="en-US" sz="2000" dirty="0"/>
              <a:t>by the tackler. Free hit to the attacker.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FE5B61-FE30-6331-60CF-C0E952890827}"/>
              </a:ext>
            </a:extLst>
          </p:cNvPr>
          <p:cNvSpPr txBox="1">
            <a:spLocks/>
          </p:cNvSpPr>
          <p:nvPr/>
        </p:nvSpPr>
        <p:spPr>
          <a:xfrm>
            <a:off x="6767379" y="1811559"/>
            <a:ext cx="4914900" cy="112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2000" dirty="0"/>
              <a:t>The tackler has played the </a:t>
            </a:r>
            <a:r>
              <a:rPr lang="en-US" sz="2000" b="1" dirty="0"/>
              <a:t>ball cleanly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/>
              <a:t>The call is play on.</a:t>
            </a:r>
          </a:p>
        </p:txBody>
      </p:sp>
      <p:pic>
        <p:nvPicPr>
          <p:cNvPr id="13" name="Graphic 12" descr="Tick">
            <a:extLst>
              <a:ext uri="{FF2B5EF4-FFF2-40B4-BE49-F238E27FC236}">
                <a16:creationId xmlns:a16="http://schemas.microsoft.com/office/drawing/2014/main" id="{2788A147-0A23-6A58-92E6-CFEF88B2D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67629" y="5648848"/>
            <a:ext cx="914400" cy="914400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5FA52EA8-E5FB-8FA7-7736-81B6F9809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7235" y="56488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1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1221</Words>
  <Application>Microsoft Macintosh PowerPoint</Application>
  <PresentationFormat>Widescreen</PresentationFormat>
  <Paragraphs>202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MSPhotoEd.3</vt:lpstr>
      <vt:lpstr>PowerPoint Presentation</vt:lpstr>
      <vt:lpstr>Key Learnings</vt:lpstr>
      <vt:lpstr>PowerPoint Presentation</vt:lpstr>
      <vt:lpstr>HOW TO SIGNAL?</vt:lpstr>
      <vt:lpstr>PowerPoint Presentation</vt:lpstr>
      <vt:lpstr>5 BASIC RULES</vt:lpstr>
      <vt:lpstr>1. FEET / BODY</vt:lpstr>
      <vt:lpstr>2.TACKLES – Stick Obstruction</vt:lpstr>
      <vt:lpstr>PLAYING THE BALL, NOT THE STICK</vt:lpstr>
      <vt:lpstr>3. TACKLES – Body Contact</vt:lpstr>
      <vt:lpstr>PLAYING THE BODY</vt:lpstr>
      <vt:lpstr>PowerPoint Presentation</vt:lpstr>
      <vt:lpstr>WHERE TO STAND</vt:lpstr>
      <vt:lpstr>BE IN THE FRAME!</vt:lpstr>
      <vt:lpstr>PowerPoint Presentation</vt:lpstr>
      <vt:lpstr>4. OBSTRUCTION</vt:lpstr>
      <vt:lpstr>4. THREE TYPES OF OBSTRUCTION</vt:lpstr>
      <vt:lpstr>OBSTRUCTION</vt:lpstr>
      <vt:lpstr>OBSTRUCTION</vt:lpstr>
      <vt:lpstr>OBSTRUCTION – Backing in</vt:lpstr>
      <vt:lpstr>5. RAISED AND DANGEROUS BALL</vt:lpstr>
      <vt:lpstr>RAISED AND DANGEROUS BALL</vt:lpstr>
      <vt:lpstr>PowerPoint Presentation</vt:lpstr>
      <vt:lpstr>FREE HITS – 4 Things to Remember</vt:lpstr>
      <vt:lpstr>BALL OVER THE BACKLINE</vt:lpstr>
      <vt:lpstr>FREE HITS – Within 5m of the circle</vt:lpstr>
      <vt:lpstr>PowerPoint Presentation</vt:lpstr>
      <vt:lpstr>BLOWING THE WHISTLE</vt:lpstr>
      <vt:lpstr>BLOWING THE WHISTLE</vt:lpstr>
      <vt:lpstr>PowerPoint Presentation</vt:lpstr>
      <vt:lpstr>INTERMEDIATE GRADES – 6 A SIDE</vt:lpstr>
      <vt:lpstr>PENALTY CORNERS</vt:lpstr>
      <vt:lpstr>PENALTY CORNERS</vt:lpstr>
      <vt:lpstr>PENALTY CORNERS</vt:lpstr>
      <vt:lpstr>PowerPoint Presentation</vt:lpstr>
      <vt:lpstr>ADVANTAGE</vt:lpstr>
      <vt:lpstr>PowerPoint Presentation</vt:lpstr>
      <vt:lpstr>CONTROL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Bevan Nichol</dc:creator>
  <cp:lastModifiedBy>Bevan Nichol</cp:lastModifiedBy>
  <cp:revision>69</cp:revision>
  <dcterms:created xsi:type="dcterms:W3CDTF">2023-02-27T04:20:57Z</dcterms:created>
  <dcterms:modified xsi:type="dcterms:W3CDTF">2024-05-16T00:54:27Z</dcterms:modified>
</cp:coreProperties>
</file>